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Proxima Nova"/>
      <p:regular r:id="rId33"/>
      <p:bold r:id="rId34"/>
      <p:italic r:id="rId35"/>
      <p:boldItalic r:id="rId36"/>
    </p:embeddedFont>
    <p:embeddedFont>
      <p:font typeface="Nuni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Google Sans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8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20.xml"/><Relationship Id="rId46" Type="http://schemas.openxmlformats.org/officeDocument/2006/relationships/font" Target="fonts/GoogleSansMedium-bold.fntdata"/><Relationship Id="rId23" Type="http://schemas.openxmlformats.org/officeDocument/2006/relationships/slide" Target="slides/slide19.xml"/><Relationship Id="rId45" Type="http://schemas.openxmlformats.org/officeDocument/2006/relationships/font" Target="fonts/GoogleSans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GoogleSansMedium-boldItalic.fntdata"/><Relationship Id="rId25" Type="http://schemas.openxmlformats.org/officeDocument/2006/relationships/slide" Target="slides/slide21.xml"/><Relationship Id="rId47" Type="http://schemas.openxmlformats.org/officeDocument/2006/relationships/font" Target="fonts/GoogleSansMedium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8.xml"/><Relationship Id="rId34" Type="http://schemas.openxmlformats.org/officeDocument/2006/relationships/font" Target="fonts/ProximaNova-bold.fntdata"/><Relationship Id="rId15" Type="http://schemas.openxmlformats.org/officeDocument/2006/relationships/slide" Target="slides/slide11.xml"/><Relationship Id="rId37" Type="http://schemas.openxmlformats.org/officeDocument/2006/relationships/font" Target="fonts/Nunito-regular.fntdata"/><Relationship Id="rId14" Type="http://schemas.openxmlformats.org/officeDocument/2006/relationships/slide" Target="slides/slide10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3.xml"/><Relationship Id="rId39" Type="http://schemas.openxmlformats.org/officeDocument/2006/relationships/font" Target="fonts/Nunito-italic.fntdata"/><Relationship Id="rId16" Type="http://schemas.openxmlformats.org/officeDocument/2006/relationships/slide" Target="slides/slide12.xml"/><Relationship Id="rId38" Type="http://schemas.openxmlformats.org/officeDocument/2006/relationships/font" Target="fonts/Nuni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extras/cert/TF_Certificate_Candidate_Handbook.pdf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programmer.org/rnn-lstm-gru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programmer.org/rnn-lstm-gru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programmer.org/rnn-lstm-gru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d4xx78yfI8q05yaVpSqpXqAa1v-My689hXXxFWLKWMs/edit#gid=115731572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7389e4797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7389e4797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Laurence Moroney</a:t>
            </a:r>
            <a:r>
              <a:rPr lang="en">
                <a:solidFill>
                  <a:schemeClr val="dk1"/>
                </a:solidFill>
              </a:rPr>
              <a:t> leads AI Advocacy at Google, with a vision to make AI easy for developers and to widen access to ML careers for everyone.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5bf28129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15bf28129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Hemos dividido parte de las habilidades del checklist enumeradas en el </a:t>
            </a:r>
            <a:r>
              <a:rPr b="1" lang="en" sz="12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Candidate Handbook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 lo largo de las 8 sesiones del módulo.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 el propósito de que los estudiantes puedan sentirse cómodos de ir palomeando de su lado conforme avancemos en las semanas.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bf28129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bf28129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7d1e8d6a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17d1e8d6a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5bf28129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5bf28129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7d1e8d6a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7d1e8d6a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3 tipos de RNN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sus diagramas de UNIDADES de memoria/ recurrencia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http://dprogrammer.org/rnn-lstm-gru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7d1e8d6a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7d1e8d6a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3 tipos de RNN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sus diagramas de UNIDADES de memoria/ recurrencia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http://dprogrammer.org/rnn-lstm-gru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7389e4797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7389e4797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3 tipos de RNN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sus diagramas de UNIDADES de memoria/ recurrencia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http://dprogrammer.org/rnn-lstm-gru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7d1e8d6af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7d1e8d6af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7d1e8d6af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7d1e8d6af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7d1e8d6af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7d1e8d6af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Dataset.from_tensor_slices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(series) # Nos ayuda a generar un dataset de TensorFlow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window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(window_size + 1, shift=1, drop_remainder=True) # Va generando ventanas con los valores disponibles, drop_remainder hace que deje de generar ventanas si no hay más valores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flat_map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(lambda window: window.batch(window_size + 1)) # Convierte a listas de numpy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shuffle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(shuffle_buffer).map(lambda window: (window[:-1], window[-1])) Hace shuffle de los valores junto con sus etiquetas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batch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(batch_size).prefetch(1) # Hace batching del ingreso de los datos al modelo</a:t>
            </a:r>
            <a:endParaRPr sz="7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6e105538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6e105538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73908c2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173908c2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5bf281295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5bf281295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5bf281295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5bf281295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5bf28129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15bf28129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35b80d00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35b80d00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345fe94d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345fe94d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bf281295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bf281295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bf281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bf281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GANTT del Temario DS+AI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dc4dd60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dc4dd60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6dc4dd6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6dc4dd6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¡Recursos!</a:t>
            </a:r>
            <a:endParaRPr sz="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dc4dd60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6dc4dd60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Laurence Moroney</a:t>
            </a:r>
            <a:r>
              <a:rPr lang="en">
                <a:solidFill>
                  <a:schemeClr val="dk1"/>
                </a:solidFill>
              </a:rPr>
              <a:t> leads AI Advocacy at Google, with a vision to make AI easy for developers and to widen access to ML careers for everyone.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3.png"/><Relationship Id="rId4" Type="http://schemas.openxmlformats.org/officeDocument/2006/relationships/image" Target="../media/image5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IV8--Y3evjw" TargetMode="External"/><Relationship Id="rId4" Type="http://schemas.openxmlformats.org/officeDocument/2006/relationships/hyperlink" Target="https://www.youtube.com/watch?v=5wh4HWWfZIY" TargetMode="External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ensorflow.org/certificate?hl=es-419" TargetMode="External"/><Relationship Id="rId4" Type="http://schemas.openxmlformats.org/officeDocument/2006/relationships/hyperlink" Target="https://www.tensorflow.org/certificate?hl=es-419" TargetMode="External"/><Relationship Id="rId5" Type="http://schemas.openxmlformats.org/officeDocument/2006/relationships/image" Target="../media/image28.png"/><Relationship Id="rId6" Type="http://schemas.openxmlformats.org/officeDocument/2006/relationships/hyperlink" Target="https://docs.google.com/spreadsheets/d/1d4xx78yfI8q05yaVpSqpXqAa1v-My689hXXxFWLKWMs/edit#gid=1157315723" TargetMode="External"/><Relationship Id="rId7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hyperlink" Target="https://github.com/Krax7/tensorflowCertification/blob/master/4-NaturalLanguageProcessing/Category4-2-Solution.py" TargetMode="External"/><Relationship Id="rId5" Type="http://schemas.openxmlformats.org/officeDocument/2006/relationships/hyperlink" Target="https://github.com/Krax7/tensorflowCertification/blob/master/4-NaturalLanguageProcessing/Category4-2-Solution.py" TargetMode="External"/><Relationship Id="rId6" Type="http://schemas.openxmlformats.org/officeDocument/2006/relationships/image" Target="../media/image4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coursera.org/learn/tensorflow-sequences-time-series-and-prediction/lecture/dWnOy/common-patterns-in-time-series" TargetMode="External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hyperlink" Target="https://github.com/https-deeplearning-ai/tensorflow-1-public/blob/main/C4/W1/ungraded_labs/C4_W1_Lab_2_forecasting.ipynb" TargetMode="External"/><Relationship Id="rId5" Type="http://schemas.openxmlformats.org/officeDocument/2006/relationships/hyperlink" Target="https://github.com/https-deeplearning-ai/tensorflow-1-public/blob/main/C4/W2/ungraded_labs/C4_W2_Lab_3_deep_NN.ipynb" TargetMode="External"/><Relationship Id="rId6" Type="http://schemas.openxmlformats.org/officeDocument/2006/relationships/image" Target="../media/image5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jp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hyperlink" Target="https://drive.google.com/file/d/10p-mK9C1WYZ_Ok3gcip8eI1M4T0Fxftp/view?usp=sharing" TargetMode="External"/><Relationship Id="rId5" Type="http://schemas.openxmlformats.org/officeDocument/2006/relationships/image" Target="../media/image5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9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edium.com/analytics-vidhya/time-series-forecasting-using-tensorflow-rkt109-ea858d8e49c6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oursera.org/learn/tensorflow-sequences-time-series-and-prediction/home/week/1" TargetMode="External"/><Relationship Id="rId4" Type="http://schemas.openxmlformats.org/officeDocument/2006/relationships/hyperlink" Target="https://www.coursera.org/learn/tensorflow-sequences-time-series-and-prediction/home/week/2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/>
        </p:nvSpPr>
        <p:spPr>
          <a:xfrm>
            <a:off x="611450" y="2287663"/>
            <a:ext cx="405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https://www.youtube.com/watch?v=IV8--Y3evjw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https://www.youtube.com/watch?v=5wh4HWWfZIY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49"/>
          <p:cNvSpPr txBox="1"/>
          <p:nvPr/>
        </p:nvSpPr>
        <p:spPr>
          <a:xfrm>
            <a:off x="535250" y="491600"/>
            <a:ext cx="7606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RNN Y LSTM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315" y="1828249"/>
            <a:ext cx="3737923" cy="21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0"/>
          <p:cNvSpPr txBox="1"/>
          <p:nvPr/>
        </p:nvSpPr>
        <p:spPr>
          <a:xfrm>
            <a:off x="377100" y="157675"/>
            <a:ext cx="85797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TensorFlow Developer Certificate;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Checklist </a:t>
            </a: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- GANTT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0"/>
          <p:cNvSpPr txBox="1"/>
          <p:nvPr/>
        </p:nvSpPr>
        <p:spPr>
          <a:xfrm>
            <a:off x="722125" y="4608050"/>
            <a:ext cx="2542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b="1" lang="en" sz="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Adecuación del checklist a modo de </a:t>
            </a:r>
            <a:r>
              <a:rPr b="1"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Gantt</a:t>
            </a:r>
            <a:endParaRPr b="1" i="0" sz="800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50"/>
          <p:cNvPicPr preferRelativeResize="0"/>
          <p:nvPr/>
        </p:nvPicPr>
        <p:blipFill rotWithShape="1">
          <a:blip r:embed="rId7">
            <a:alphaModFix/>
          </a:blip>
          <a:srcRect b="7501" l="0" r="0" t="0"/>
          <a:stretch/>
        </p:blipFill>
        <p:spPr>
          <a:xfrm>
            <a:off x="803808" y="1101400"/>
            <a:ext cx="7536385" cy="35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1"/>
          <p:cNvSpPr txBox="1"/>
          <p:nvPr/>
        </p:nvSpPr>
        <p:spPr>
          <a:xfrm>
            <a:off x="4094075" y="1921650"/>
            <a:ext cx="44187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 Review </a:t>
            </a:r>
            <a:endParaRPr b="1"/>
          </a:p>
        </p:txBody>
      </p:sp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/>
        </p:nvSpPr>
        <p:spPr>
          <a:xfrm>
            <a:off x="377100" y="157675"/>
            <a:ext cx="857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Categoría 4</a:t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2"/>
          <p:cNvSpPr txBox="1"/>
          <p:nvPr/>
        </p:nvSpPr>
        <p:spPr>
          <a:xfrm>
            <a:off x="442200" y="1854925"/>
            <a:ext cx="3800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Categoria 4</a:t>
            </a:r>
            <a:endParaRPr b="1" sz="1600">
              <a:solidFill>
                <a:srgbClr val="441848"/>
              </a:solidFill>
            </a:endParaRPr>
          </a:p>
        </p:txBody>
      </p:sp>
      <p:sp>
        <p:nvSpPr>
          <p:cNvPr id="254" name="Google Shape;254;p52"/>
          <p:cNvSpPr txBox="1"/>
          <p:nvPr/>
        </p:nvSpPr>
        <p:spPr>
          <a:xfrm>
            <a:off x="448853" y="2455500"/>
            <a:ext cx="337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Category4-2-</a:t>
            </a: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Solution</a:t>
            </a:r>
            <a:endParaRPr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7800" y="1330663"/>
            <a:ext cx="4596600" cy="248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3"/>
          <p:cNvSpPr txBox="1"/>
          <p:nvPr/>
        </p:nvSpPr>
        <p:spPr>
          <a:xfrm>
            <a:off x="4094075" y="1665900"/>
            <a:ext cx="4418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Conceptos d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 Series de tiempo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/>
        </p:nvSpPr>
        <p:spPr>
          <a:xfrm>
            <a:off x="465675" y="223450"/>
            <a:ext cx="8247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Patrones comunes en series de tiempo</a:t>
            </a:r>
            <a:endParaRPr b="1" sz="3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54"/>
          <p:cNvSpPr txBox="1"/>
          <p:nvPr/>
        </p:nvSpPr>
        <p:spPr>
          <a:xfrm>
            <a:off x="594425" y="2263950"/>
            <a:ext cx="40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Common patterns in time series - Sequences and Prediction | Coursera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550" y="2132425"/>
            <a:ext cx="3740650" cy="10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5"/>
          <p:cNvSpPr txBox="1"/>
          <p:nvPr/>
        </p:nvSpPr>
        <p:spPr>
          <a:xfrm>
            <a:off x="465675" y="223450"/>
            <a:ext cx="8247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Forecasting (pronóstico)</a:t>
            </a:r>
            <a:endParaRPr b="1" sz="3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612" y="1193638"/>
            <a:ext cx="5614775" cy="35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 txBox="1"/>
          <p:nvPr/>
        </p:nvSpPr>
        <p:spPr>
          <a:xfrm>
            <a:off x="465675" y="223450"/>
            <a:ext cx="6144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Time Window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075" y="994150"/>
            <a:ext cx="6265858" cy="38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/>
        </p:nvSpPr>
        <p:spPr>
          <a:xfrm>
            <a:off x="465675" y="223450"/>
            <a:ext cx="8247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Preparar para entrenar 💪</a:t>
            </a:r>
            <a:endParaRPr b="1" sz="3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57"/>
          <p:cNvSpPr txBox="1"/>
          <p:nvPr/>
        </p:nvSpPr>
        <p:spPr>
          <a:xfrm>
            <a:off x="541875" y="1070350"/>
            <a:ext cx="4654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split_time:</a:t>
            </a: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Punto en el tiempo donde se dividen las muestras </a:t>
            </a:r>
            <a:endParaRPr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ime_train:</a:t>
            </a: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Valores de tiempo en el set de entrenamiento, de 0 a </a:t>
            </a:r>
            <a:r>
              <a:rPr i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split_time</a:t>
            </a:r>
            <a:endParaRPr i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_train:</a:t>
            </a: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Muestras de la serie en el set de entrenamiento</a:t>
            </a: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de 0 a </a:t>
            </a:r>
            <a:r>
              <a:rPr i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split_time</a:t>
            </a:r>
            <a:endParaRPr i="1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time_valid:</a:t>
            </a: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Valores de tiempo en el set de validación, de </a:t>
            </a:r>
            <a:r>
              <a:rPr i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split_time</a:t>
            </a: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hasta final del arreglo</a:t>
            </a:r>
            <a:endParaRPr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8"/>
          <p:cNvSpPr txBox="1"/>
          <p:nvPr/>
        </p:nvSpPr>
        <p:spPr>
          <a:xfrm>
            <a:off x="465675" y="223450"/>
            <a:ext cx="8247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Preparar para entrenar</a:t>
            </a:r>
            <a:endParaRPr b="1" sz="3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58"/>
          <p:cNvSpPr txBox="1"/>
          <p:nvPr/>
        </p:nvSpPr>
        <p:spPr>
          <a:xfrm>
            <a:off x="541875" y="1070350"/>
            <a:ext cx="41670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x_valid:</a:t>
            </a: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Muestras de la serie en el set de validación, de </a:t>
            </a:r>
            <a:r>
              <a:rPr i="1"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split_time 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hasta final del arreglo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window_size:</a:t>
            </a: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Tamaño de la ventana de muestras. La ventana puede ser equivalente a uno o más periodos de la serie de tiempo.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batch_size:</a:t>
            </a: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Tamaño del muestreo dentro de la ventana. Es la cantidad de muestras que se irán pasando a la red neuronal tras cada paso en el entrenamiento.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shuffle_buffer_size:</a:t>
            </a: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Número de muestras a revolver aleatoriamente.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125" y="1440500"/>
            <a:ext cx="3884251" cy="18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9"/>
          <p:cNvSpPr txBox="1"/>
          <p:nvPr/>
        </p:nvSpPr>
        <p:spPr>
          <a:xfrm>
            <a:off x="465675" y="223450"/>
            <a:ext cx="8247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Windowed dataset</a:t>
            </a:r>
            <a:endParaRPr b="1" sz="3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59"/>
          <p:cNvSpPr txBox="1"/>
          <p:nvPr/>
        </p:nvSpPr>
        <p:spPr>
          <a:xfrm>
            <a:off x="465675" y="994150"/>
            <a:ext cx="824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dataset =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tf.data.</a:t>
            </a:r>
            <a:r>
              <a:rPr lang="en"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Dataset.from_tensor_slices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(series)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dataset =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dataset.</a:t>
            </a:r>
            <a:r>
              <a:rPr lang="en"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window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(window_size + 1, shift=1, drop_remainder=True)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dataset = dataset.</a:t>
            </a:r>
            <a:r>
              <a:rPr lang="en"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flat_map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(lambda window: window.batch(window_size + 1))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dataset = dataset.</a:t>
            </a:r>
            <a:r>
              <a:rPr lang="en"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shuffle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(shuffle_buffer).map(lambda window: (window[:-1], window[-1]))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dataset = dataset.</a:t>
            </a:r>
            <a:r>
              <a:rPr lang="en">
                <a:highlight>
                  <a:srgbClr val="D9D2E9"/>
                </a:highlight>
                <a:latin typeface="Montserrat"/>
                <a:ea typeface="Montserrat"/>
                <a:cs typeface="Montserrat"/>
                <a:sym typeface="Montserrat"/>
              </a:rPr>
              <a:t>batch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(batch_size).prefetch(1)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987" y="2757000"/>
            <a:ext cx="4912026" cy="19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0"/>
          <p:cNvSpPr txBox="1"/>
          <p:nvPr/>
        </p:nvSpPr>
        <p:spPr>
          <a:xfrm>
            <a:off x="4094075" y="1665900"/>
            <a:ext cx="4418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Veamos algunos ejemplos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1"/>
          <p:cNvSpPr txBox="1"/>
          <p:nvPr/>
        </p:nvSpPr>
        <p:spPr>
          <a:xfrm>
            <a:off x="377100" y="157675"/>
            <a:ext cx="857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Categoría 5</a:t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1"/>
          <p:cNvSpPr txBox="1"/>
          <p:nvPr/>
        </p:nvSpPr>
        <p:spPr>
          <a:xfrm>
            <a:off x="594600" y="1317800"/>
            <a:ext cx="33744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Notebooks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teórico-práctico</a:t>
            </a:r>
            <a:endParaRPr b="1" sz="1600">
              <a:solidFill>
                <a:srgbClr val="441848"/>
              </a:solidFill>
            </a:endParaRPr>
          </a:p>
        </p:txBody>
      </p:sp>
      <p:sp>
        <p:nvSpPr>
          <p:cNvPr id="318" name="Google Shape;318;p61"/>
          <p:cNvSpPr txBox="1"/>
          <p:nvPr/>
        </p:nvSpPr>
        <p:spPr>
          <a:xfrm>
            <a:off x="594600" y="234487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C4_W1_Lab_2_forecasting.ipynb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C4_W2_Lab_3_deep_NN.ipynb</a:t>
            </a:r>
            <a:endParaRPr/>
          </a:p>
        </p:txBody>
      </p:sp>
      <p:pic>
        <p:nvPicPr>
          <p:cNvPr id="319" name="Google Shape;319;p61"/>
          <p:cNvPicPr preferRelativeResize="0"/>
          <p:nvPr/>
        </p:nvPicPr>
        <p:blipFill rotWithShape="1">
          <a:blip r:embed="rId6">
            <a:alphaModFix/>
          </a:blip>
          <a:srcRect b="0" l="1831" r="7506" t="6846"/>
          <a:stretch/>
        </p:blipFill>
        <p:spPr>
          <a:xfrm>
            <a:off x="3892800" y="1317725"/>
            <a:ext cx="4762474" cy="24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24" name="Google Shape;3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2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62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7" name="Google Shape;32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"/>
          <p:cNvSpPr txBox="1"/>
          <p:nvPr/>
        </p:nvSpPr>
        <p:spPr>
          <a:xfrm>
            <a:off x="4094075" y="2116050"/>
            <a:ext cx="44187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/>
          </a:p>
        </p:txBody>
      </p:sp>
      <p:pic>
        <p:nvPicPr>
          <p:cNvPr id="335" name="Google Shape;3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4"/>
          <p:cNvSpPr txBox="1"/>
          <p:nvPr/>
        </p:nvSpPr>
        <p:spPr>
          <a:xfrm>
            <a:off x="377100" y="157675"/>
            <a:ext cx="857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Categoría 5</a:t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4"/>
          <p:cNvSpPr txBox="1"/>
          <p:nvPr/>
        </p:nvSpPr>
        <p:spPr>
          <a:xfrm>
            <a:off x="442200" y="1854925"/>
            <a:ext cx="3800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Categoría 5</a:t>
            </a:r>
            <a:endParaRPr b="1" sz="1600">
              <a:solidFill>
                <a:srgbClr val="441848"/>
              </a:solidFill>
            </a:endParaRPr>
          </a:p>
        </p:txBody>
      </p:sp>
      <p:sp>
        <p:nvSpPr>
          <p:cNvPr id="345" name="Google Shape;345;p64"/>
          <p:cNvSpPr txBox="1"/>
          <p:nvPr/>
        </p:nvSpPr>
        <p:spPr>
          <a:xfrm>
            <a:off x="448853" y="2455500"/>
            <a:ext cx="337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Category5-1-Question</a:t>
            </a:r>
            <a:endParaRPr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64"/>
          <p:cNvPicPr preferRelativeResize="0"/>
          <p:nvPr/>
        </p:nvPicPr>
        <p:blipFill rotWithShape="1">
          <a:blip r:embed="rId5">
            <a:alphaModFix/>
          </a:blip>
          <a:srcRect b="5749" l="9451" r="7423" t="5793"/>
          <a:stretch/>
        </p:blipFill>
        <p:spPr>
          <a:xfrm>
            <a:off x="3192525" y="1183900"/>
            <a:ext cx="5356325" cy="28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5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3" name="Google Shape;35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6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359" name="Google Shape;3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/>
        </p:nvSpPr>
        <p:spPr>
          <a:xfrm>
            <a:off x="3843025" y="1788350"/>
            <a:ext cx="4901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Series de Tiempo con TensorFlow  (Parte 1)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/>
        </p:nvSpPr>
        <p:spPr>
          <a:xfrm>
            <a:off x="502950" y="2856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502950" y="1318725"/>
            <a:ext cx="82209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Aprender sobre los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tipos de series de tiempo más comunes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para resolver problemas de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procesamiento de lenguaje natural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usando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RNN con LSTM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en TensorFlow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🤖.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Emplear un poco de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aprendizaje ingenuo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para aprender sobre la forma de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forecasting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esperado. Después, buscaremos obtener un buen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forecasting con TensorFlow 🤖. 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en esta sesión para el challenge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🐱‍💻 vamos a completar el 7mo ejercicio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para fortalecer los conceptos vistos en la sesión.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98" name="Google Shape;1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539600" y="18020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548850" y="1201800"/>
            <a:ext cx="75063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Resolución de dudas del challenge de categoría 4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Conceptos de Series de tiempo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7:30 - 8:25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Ejercicio de categoría 5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8:25 - 8:40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8:40 - 9:20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Challenge: Ejercicio de categoría 5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1500000" y="1188150"/>
            <a:ext cx="61440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/>
          </a:p>
        </p:txBody>
      </p:sp>
      <p:pic>
        <p:nvPicPr>
          <p:cNvPr id="206" name="Google Shape;2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0" y="428625"/>
            <a:ext cx="3429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/>
        </p:nvSpPr>
        <p:spPr>
          <a:xfrm>
            <a:off x="535250" y="491600"/>
            <a:ext cx="7606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Time Series Forecasting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7"/>
          <p:cNvSpPr txBox="1"/>
          <p:nvPr/>
        </p:nvSpPr>
        <p:spPr>
          <a:xfrm>
            <a:off x="791175" y="2550625"/>
            <a:ext cx="284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Time Series Forecasting using TensorFlow | by Aryan Pegwar | Analytics Vidhya | Medium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350" y="1826025"/>
            <a:ext cx="4565676" cy="22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/>
        </p:nvSpPr>
        <p:spPr>
          <a:xfrm>
            <a:off x="611450" y="2287663"/>
            <a:ext cx="4059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https://www.coursera.org/learn/tensorflow-sequences-time-series-and-prediction/home/week/1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https://www.coursera.org/learn/tensorflow-sequences-time-series-and-prediction/home/week/2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48"/>
          <p:cNvSpPr txBox="1"/>
          <p:nvPr/>
        </p:nvSpPr>
        <p:spPr>
          <a:xfrm>
            <a:off x="535250" y="491600"/>
            <a:ext cx="7606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Sequences, Time Series and Prediction with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TensorFlow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650" y="1742975"/>
            <a:ext cx="17145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8"/>
          <p:cNvPicPr preferRelativeResize="0"/>
          <p:nvPr/>
        </p:nvPicPr>
        <p:blipFill rotWithShape="1">
          <a:blip r:embed="rId6">
            <a:alphaModFix/>
          </a:blip>
          <a:srcRect b="0" l="13179" r="0" t="0"/>
          <a:stretch/>
        </p:blipFill>
        <p:spPr>
          <a:xfrm>
            <a:off x="5866137" y="3629225"/>
            <a:ext cx="23795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